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7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107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14000"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18000"/>
                    </a14:imgEffect>
                    <a14:imgEffect>
                      <a14:saturation sat="156000"/>
                    </a14:imgEffect>
                    <a14:imgEffect>
                      <a14:brightnessContrast bright="8000" contrast="-22000"/>
                    </a14:imgEffect>
                  </a14:imgLayer>
                </a14:imgProps>
              </a:ext>
            </a:extLst>
          </a:blip>
          <a:srcRect/>
          <a:stretch>
            <a:fillRect l="20000" t="8000" r="1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18000"/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324611" y="4645684"/>
            <a:ext cx="4786884" cy="1752600"/>
          </a:xfrm>
        </p:spPr>
        <p:txBody>
          <a:bodyPr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NIB 7088 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Artificial Neural Network Course Work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MSc. Data Science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Coventry University, UK</a:t>
            </a:r>
            <a:endParaRPr sz="1600" b="1" dirty="0">
              <a:ln/>
              <a:solidFill>
                <a:schemeClr val="accent2">
                  <a:lumMod val="75000"/>
                </a:schemeClr>
              </a:solidFill>
              <a:latin typeface="Amasis MT Pro Medium" panose="02040604050005020304" pitchFamily="18" charset="0"/>
              <a:cs typeface="AngsanaUPC" panose="020B0502040204020203" pitchFamily="18" charset="-34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03CD7D7-7FBD-8A77-02CA-C85E749EF901}"/>
              </a:ext>
            </a:extLst>
          </p:cNvPr>
          <p:cNvSpPr>
            <a:spLocks/>
          </p:cNvSpPr>
          <p:nvPr/>
        </p:nvSpPr>
        <p:spPr>
          <a:xfrm>
            <a:off x="804762" y="1967282"/>
            <a:ext cx="7735644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sz="5400" b="1" dirty="0">
                <a:ln w="6600">
                  <a:solidFill>
                    <a:schemeClr val="accent1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AI-Powered </a:t>
            </a:r>
            <a:br>
              <a:rPr lang="en-US" sz="5400" b="1" dirty="0">
                <a:ln w="6600">
                  <a:solidFill>
                    <a:schemeClr val="accent1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sz="5400" b="1" dirty="0">
                <a:ln w="6600">
                  <a:solidFill>
                    <a:schemeClr val="accent1">
                      <a:lumMod val="40000"/>
                      <a:lumOff val="60000"/>
                    </a:schemeClr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Cinnamon Grading System</a:t>
            </a:r>
            <a:endParaRPr lang="en-US" sz="5400" b="1" dirty="0">
              <a:ln w="6600">
                <a:solidFill>
                  <a:schemeClr val="accent1">
                    <a:lumMod val="40000"/>
                    <a:lumOff val="60000"/>
                  </a:schemeClr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CFCD409-E375-9B19-796B-0B359986D8EC}"/>
              </a:ext>
            </a:extLst>
          </p:cNvPr>
          <p:cNvSpPr txBox="1">
            <a:spLocks/>
          </p:cNvSpPr>
          <p:nvPr/>
        </p:nvSpPr>
        <p:spPr>
          <a:xfrm>
            <a:off x="4572000" y="4645684"/>
            <a:ext cx="4786884" cy="175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M.D.P. Wijesuriya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Student ID (Coventry Uni.): 15764609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Student ID (NIBM): comscds241p-002</a:t>
            </a:r>
          </a:p>
          <a:p>
            <a:r>
              <a:rPr lang="en-US" sz="1600" b="1" dirty="0">
                <a:ln/>
                <a:solidFill>
                  <a:schemeClr val="accent2">
                    <a:lumMod val="75000"/>
                  </a:schemeClr>
                </a:solidFill>
                <a:latin typeface="Amasis MT Pro Medium" panose="02040604050005020304" pitchFamily="18" charset="0"/>
                <a:cs typeface="AngsanaUPC" panose="020B0502040204020203" pitchFamily="18" charset="-34"/>
              </a:rPr>
              <a:t>2024 Batch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000">
                <a:solidFill>
                  <a:srgbClr val="34495E"/>
                </a:solidFill>
              </a:defRPr>
            </a:pPr>
            <a:r>
              <a:t>ANN successfully applied for cinnamon grading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t>SHAP ensures explainability and stakeholder trust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t>Feasible AI-powered quality control in agriculture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t>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Expand dataset with diverse samples</a:t>
            </a:r>
            <a:r>
              <a:rPr lang="en-US" dirty="0"/>
              <a:t> and more features</a:t>
            </a:r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Collaborate with industry partners for testing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t>References &amp; Acknowledgements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000">
                <a:solidFill>
                  <a:srgbClr val="34495E"/>
                </a:solidFill>
              </a:defRPr>
            </a:pPr>
            <a:r>
              <a:t>Data sources: [Insert here]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t>Tools: Python (PyTorch, Pandas, SHAP, Flask)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t>Guidance: [Supervisor/mentor names]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>
                <a:solidFill>
                  <a:schemeClr val="accent6">
                    <a:lumMod val="50000"/>
                  </a:schemeClr>
                </a:solidFill>
              </a:rPr>
              <a:t>Introduction &amp;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Cinnamon is a high-value export commodity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Grading determines price, quality, and market allocation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Manual grading is inconsistent, subjective, and time-consuming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Need for automation using data-driven methods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>
                <a:solidFill>
                  <a:schemeClr val="accent6">
                    <a:lumMod val="50000"/>
                  </a:schemeClr>
                </a:solidFill>
              </a:rPr>
              <a:t>Project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Develop automated grading system for cinnamon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Ensure consistency and accuracy in classification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Apply ANN for prediction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Use Explainable AI (SHAP) for transparency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>
                <a:solidFill>
                  <a:schemeClr val="accent6">
                    <a:lumMod val="50000"/>
                  </a:schemeClr>
                </a:solidFill>
              </a:rPr>
              <a:t>Dataset &amp;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41833"/>
            <a:ext cx="8229600" cy="1508760"/>
          </a:xfrm>
        </p:spPr>
        <p:txBody>
          <a:bodyPr/>
          <a:lstStyle/>
          <a:p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Dataset: Cinnamon quality samples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12 measured features (Moisture, Ash, Volatile Oil, etc.</a:t>
            </a:r>
            <a:r>
              <a:rPr lang="en-US" dirty="0"/>
              <a:t>)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endParaRPr lang="en-US" dirty="0"/>
          </a:p>
          <a:p>
            <a:pPr>
              <a:defRPr sz="2000">
                <a:solidFill>
                  <a:srgbClr val="34495E"/>
                </a:solidFill>
              </a:defRPr>
            </a:pP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3F8735-FF57-931F-D0E6-3CB129566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D66EA-0C73-B8D6-D0B9-F55815A3B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rPr dirty="0">
                <a:solidFill>
                  <a:schemeClr val="accent6">
                    <a:lumMod val="50000"/>
                  </a:schemeClr>
                </a:solidFill>
              </a:rPr>
              <a:t>Feature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 Description</a:t>
            </a:r>
            <a:endParaRPr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B3B0BB-C190-8541-49A9-ABC9159A53B7}"/>
              </a:ext>
            </a:extLst>
          </p:cNvPr>
          <p:cNvSpPr txBox="1"/>
          <p:nvPr/>
        </p:nvSpPr>
        <p:spPr>
          <a:xfrm>
            <a:off x="457200" y="1417638"/>
            <a:ext cx="8686800" cy="50353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Moisture</a:t>
            </a:r>
            <a:r>
              <a:rPr lang="en-US" dirty="0"/>
              <a:t> 			– Water content in cinnamon. This affects freshness and shelf life.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Ash 	</a:t>
            </a:r>
            <a:r>
              <a:rPr lang="en-US" dirty="0"/>
              <a:t>			– Total mineral residue after burning which indicates purity.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Volatile Oil </a:t>
            </a:r>
            <a:r>
              <a:rPr lang="en-US" dirty="0"/>
              <a:t>		– Aromatic oil content. The key for flavor and fragrance.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Acid Insoluble Ash </a:t>
            </a:r>
            <a:r>
              <a:rPr lang="en-US" dirty="0"/>
              <a:t>	– Non-digestible mineral impurities (e.g., sand, dirt).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Chromium </a:t>
            </a:r>
            <a:r>
              <a:rPr lang="en-US" dirty="0"/>
              <a:t>		– Trace element level, which the excess can be harmful.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Coumarin </a:t>
            </a:r>
            <a:r>
              <a:rPr lang="en-US" dirty="0"/>
              <a:t>		– Natural compound that high levels may be toxic, important for safety.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Fiber </a:t>
            </a:r>
            <a:r>
              <a:rPr lang="en-US" dirty="0"/>
              <a:t>			– Structural content that affects texture and grade.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Density </a:t>
            </a:r>
            <a:r>
              <a:rPr lang="en-US" dirty="0"/>
              <a:t>			– Weight per volume which helps in quality classification.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Oil Content </a:t>
            </a:r>
            <a:r>
              <a:rPr lang="en-US" dirty="0"/>
              <a:t>		– Total extractable oil that influences aroma, flavor, and quality.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Resin 	</a:t>
            </a:r>
            <a:r>
              <a:rPr lang="en-US" dirty="0"/>
              <a:t>		– Sticky organic substances that affects consistency.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Pesticide Level </a:t>
            </a:r>
            <a:r>
              <a:rPr lang="en-US" dirty="0"/>
              <a:t>	– Chemical residues from cultivation that linked to safety standards.</a:t>
            </a:r>
          </a:p>
          <a:p>
            <a:pPr>
              <a:lnSpc>
                <a:spcPct val="150000"/>
              </a:lnSpc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</a:rPr>
              <a:t>pH Value </a:t>
            </a:r>
            <a:r>
              <a:rPr lang="en-US" dirty="0"/>
              <a:t>			– Acidity/ Alkalinity which affects chemical stability and preservation.</a:t>
            </a:r>
          </a:p>
        </p:txBody>
      </p:sp>
    </p:spTree>
    <p:extLst>
      <p:ext uri="{BB962C8B-B14F-4D97-AF65-F5344CB8AC3E}">
        <p14:creationId xmlns:p14="http://schemas.microsoft.com/office/powerpoint/2010/main" val="2256173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t>Methodology – Model Development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ANN Architecture: Input → Hidden (</a:t>
            </a:r>
            <a:r>
              <a:rPr dirty="0" err="1"/>
              <a:t>ReLU</a:t>
            </a:r>
            <a:r>
              <a:rPr dirty="0"/>
              <a:t>) → Output (</a:t>
            </a:r>
            <a:r>
              <a:rPr dirty="0" err="1"/>
              <a:t>Softmax</a:t>
            </a:r>
            <a:r>
              <a:rPr dirty="0"/>
              <a:t>)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>
                <a:highlight>
                  <a:srgbClr val="FFFF00"/>
                </a:highlight>
              </a:rPr>
              <a:t>Optimizer: Adam | Loss: Cross-entropy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>
                <a:highlight>
                  <a:srgbClr val="FFFF00"/>
                </a:highlight>
              </a:rPr>
              <a:t>Train/Test split: 80/20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>
                <a:highlight>
                  <a:srgbClr val="FFFF00"/>
                </a:highlight>
              </a:rPr>
              <a:t>Class imbalance handled with weights/oversampling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t>Methodology – Explainability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/>
          <a:lstStyle/>
          <a:p>
            <a:endParaRPr dirty="0"/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SHAP (Shapley Additive </a:t>
            </a:r>
            <a:r>
              <a:rPr dirty="0" err="1"/>
              <a:t>exPlanations</a:t>
            </a:r>
            <a:r>
              <a:rPr dirty="0"/>
              <a:t>) used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Global level: overall feature influence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Local level: per-sample explanations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rPr dirty="0"/>
              <a:t>Improves trust and interpretability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t>Results &amp; Findings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000">
                <a:solidFill>
                  <a:srgbClr val="34495E"/>
                </a:solidFill>
              </a:defRPr>
            </a:pPr>
            <a:r>
              <a:t>Accuracy: [Insert %]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t>Precision/Recall/F1: [Insert values]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t>SHAP insights: Volatile Oil &amp; Oil Content most influential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t>Visuals: Confusion matrix, SHAP summary plot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3600" b="1">
                <a:solidFill>
                  <a:srgbClr val="2C3E50"/>
                </a:solidFill>
              </a:defRPr>
            </a:pPr>
            <a:r>
              <a:t>Discussion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2000">
                <a:solidFill>
                  <a:srgbClr val="34495E"/>
                </a:solidFill>
              </a:defRPr>
            </a:pPr>
            <a:r>
              <a:t>ANN achieved strong classification results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t>SHAP revealed most impactful features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t>Industry benefits: faster grading, consistency, transparency</a:t>
            </a:r>
          </a:p>
          <a:p>
            <a:pPr>
              <a:defRPr sz="2000">
                <a:solidFill>
                  <a:srgbClr val="34495E"/>
                </a:solidFill>
              </a:defRPr>
            </a:pPr>
            <a:r>
              <a:t>Challenges: limited dataset size, feature correlations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48</TotalTime>
  <Words>500</Words>
  <Application>Microsoft Office PowerPoint</Application>
  <PresentationFormat>On-screen Show (4:3)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Amasis MT Pro Medium</vt:lpstr>
      <vt:lpstr>Arial</vt:lpstr>
      <vt:lpstr>Calibri</vt:lpstr>
      <vt:lpstr>Office Theme</vt:lpstr>
      <vt:lpstr>PowerPoint Presentation</vt:lpstr>
      <vt:lpstr>Introduction &amp; Background</vt:lpstr>
      <vt:lpstr>Project Objectives</vt:lpstr>
      <vt:lpstr>Dataset &amp; Features</vt:lpstr>
      <vt:lpstr>Feature Description</vt:lpstr>
      <vt:lpstr>Methodology – Model Development</vt:lpstr>
      <vt:lpstr>Methodology – Explainability</vt:lpstr>
      <vt:lpstr>Results &amp; Findings</vt:lpstr>
      <vt:lpstr>Discussion</vt:lpstr>
      <vt:lpstr>Conclusion</vt:lpstr>
      <vt:lpstr>Future Work</vt:lpstr>
      <vt:lpstr>References &amp; Acknowledgements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WIJESURIYA M D P</cp:lastModifiedBy>
  <cp:revision>3</cp:revision>
  <dcterms:created xsi:type="dcterms:W3CDTF">2013-01-27T09:14:16Z</dcterms:created>
  <dcterms:modified xsi:type="dcterms:W3CDTF">2025-09-07T13:49:32Z</dcterms:modified>
  <cp:category/>
</cp:coreProperties>
</file>

<file path=docProps/thumbnail.jpeg>
</file>